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nsulting.theraeburngroup.com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 rot="10800000">
            <a:off x="7050024" y="-13716"/>
            <a:ext cx="2112264" cy="2071116"/>
          </a:xfrm>
          <a:prstGeom prst="rtTriangle">
            <a:avLst/>
          </a:prstGeom>
          <a:solidFill>
            <a:srgbClr val="0B4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9214" y="1385316"/>
            <a:ext cx="6755130" cy="12001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575" b="1">
                <a:solidFill>
                  <a:srgbClr val="F7F9FC"/>
                </a:solidFill>
                <a:latin typeface="Montserrat"/>
              </a:rPr>
              <a:t>AI for Recruitment
Agencies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" y="2798064"/>
            <a:ext cx="7509510" cy="4937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37" b="0">
                <a:solidFill>
                  <a:srgbClr val="00D7F4"/>
                </a:solidFill>
                <a:latin typeface="Inter"/>
              </a:rPr>
              <a:t>A practical guide to what artificial intelligence is, where it creates value,
and how agencies can adopt it without losing the human advantage.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072" y="3895344"/>
            <a:ext cx="3072384" cy="6858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" y="4059936"/>
            <a:ext cx="150876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0">
                <a:solidFill>
                  <a:srgbClr val="98A5BD"/>
                </a:solidFill>
                <a:latin typeface="Inter"/>
              </a:rPr>
              <a:t>Presented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4265676"/>
            <a:ext cx="222885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350" b="1">
                <a:solidFill>
                  <a:srgbClr val="00D7F4"/>
                </a:solidFill>
                <a:latin typeface="Montserrat"/>
              </a:rPr>
              <a:t>Raeburn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4334256"/>
            <a:ext cx="1735074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1162" b="1">
                <a:solidFill>
                  <a:srgbClr val="F7F9FC"/>
                </a:solidFill>
                <a:latin typeface="Montserrat"/>
              </a:rPr>
              <a:t>Raeburn Consulting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7488" y="4539996"/>
            <a:ext cx="3545586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787" b="0">
                <a:solidFill>
                  <a:srgbClr val="98A5BD"/>
                </a:solidFill>
                <a:latin typeface="Inter"/>
              </a:rPr>
              <a:t>AI Automation &amp; Recruitment Operations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 turns recruitment data into faster, more consistent decisions.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What AI 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45770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Pattern Recognition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Finds relationships across CVs, job descriptions, CRM activity and communication history.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16402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46704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67278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Language Intelligence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67278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Understands and generates text to summarise, classify, draft and retrieve information.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6762" y="1131570"/>
            <a:ext cx="2708910" cy="137160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27064" y="1248155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7638" y="1481328"/>
            <a:ext cx="2407158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Predictive Assistance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7638" y="1789938"/>
            <a:ext cx="2407158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Uses historical signals to prioritise work and highlight likely next-best actions.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15468" y="2708910"/>
            <a:ext cx="8490204" cy="154305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93776" y="2894076"/>
            <a:ext cx="137160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AI IN PRACTICE</a:t>
            </a:r>
          </a:p>
        </p:txBody>
      </p:sp>
      <p:sp>
        <p:nvSpPr>
          <p:cNvPr id="21" name="Oval 20"/>
          <p:cNvSpPr/>
          <p:nvPr/>
        </p:nvSpPr>
        <p:spPr>
          <a:xfrm>
            <a:off x="493776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6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0966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INPUT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0966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Candidate, vacancy and activity data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2290572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564892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564892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42082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PROCESS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42082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Models identify patterns and context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4361688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636008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36008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13198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OUTPUT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13198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A recommendation, draft or automated action</a:t>
            </a:r>
          </a:p>
        </p:txBody>
      </p:sp>
      <p:cxnSp>
        <p:nvCxnSpPr>
          <p:cNvPr id="35" name="Connector 34"/>
          <p:cNvCxnSpPr/>
          <p:nvPr/>
        </p:nvCxnSpPr>
        <p:spPr>
          <a:xfrm>
            <a:off x="6432804" y="3401568"/>
            <a:ext cx="198882" cy="0"/>
          </a:xfrm>
          <a:prstGeom prst="line">
            <a:avLst/>
          </a:prstGeom>
          <a:ln w="12700">
            <a:solidFill>
              <a:srgbClr val="7480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707124" y="3257550"/>
            <a:ext cx="288036" cy="288036"/>
          </a:xfrm>
          <a:prstGeom prst="ellipse">
            <a:avLst/>
          </a:prstGeom>
          <a:solidFill>
            <a:srgbClr val="0785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07124" y="3319272"/>
            <a:ext cx="288036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F7F9FC"/>
                </a:solidFill>
                <a:latin typeface="Montserrat"/>
              </a:rP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84314" y="3236976"/>
            <a:ext cx="15430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REVIEW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84314" y="3415284"/>
            <a:ext cx="1529334" cy="37719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0">
                <a:solidFill>
                  <a:srgbClr val="B9C2D3"/>
                </a:solidFill>
                <a:latin typeface="Inter"/>
              </a:rPr>
              <a:t>A recruiter validates and applies judgment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AI is best understood as an operational capability: it processes information, supports decisions and automates defined tasks.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 should strengthen recruiter judgment, not replace it.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What AI Is Not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31570"/>
            <a:ext cx="4059936" cy="320268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4350" y="1357884"/>
            <a:ext cx="185166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AI SHOULD HANDLE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350" y="1577340"/>
            <a:ext cx="3360420" cy="24003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1">
                <a:solidFill>
                  <a:srgbClr val="F7F9FC"/>
                </a:solidFill>
                <a:latin typeface="Montserrat"/>
              </a:rPr>
              <a:t>Scale, speed and consistency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350" y="1988820"/>
            <a:ext cx="3429000" cy="17145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High-volume screening and data classification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Drafting, summarising and structured note capture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Scheduling, reminders and routine status updates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Workflow monitoring and reporting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81144" y="1131570"/>
            <a:ext cx="4224528" cy="3202686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86884" y="1357884"/>
            <a:ext cx="185166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HUMANS MUST OWN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6884" y="1577340"/>
            <a:ext cx="3566160" cy="24003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050" b="1">
                <a:solidFill>
                  <a:srgbClr val="F7F9FC"/>
                </a:solidFill>
                <a:latin typeface="Montserrat"/>
              </a:rPr>
              <a:t>Trust, accountability and nuance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86884" y="1988820"/>
            <a:ext cx="3497580" cy="17145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Candidate relationships and sensitive conversations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Cultural fit, motivation and complex assessment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Negotiation, persuasion and client advisory</a:t>
            </a:r>
          </a:p>
          <a:p>
            <a:pPr>
              <a:lnSpc>
                <a:spcPct val="102000"/>
              </a:lnSpc>
              <a:spcAft>
                <a:spcPts val="500"/>
              </a:spcAft>
            </a:pPr>
            <a:r>
              <a:rPr sz="764" b="1">
                <a:solidFill>
                  <a:srgbClr val="00B8D9"/>
                </a:solidFill>
                <a:latin typeface="Inter"/>
              </a:rPr>
              <a:t>• </a:t>
            </a:r>
            <a:r>
              <a:rPr sz="764">
                <a:solidFill>
                  <a:srgbClr val="B9C2D3"/>
                </a:solidFill>
                <a:latin typeface="Inter"/>
              </a:rPr>
              <a:t>Final decisions, fairness and data governance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2414" y="3998214"/>
            <a:ext cx="250317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COPILOT, NOT AUTOPILOT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Responsible adoption keeps people accountable for outcomes while using AI to remove low-value work and surface better information.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The highest-value use cases sit where volume, repetition and data meet.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AI Use Cases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SEARCH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Semantic Search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Find relevant people by skills and context, not only exact keywords.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2686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53562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MATCH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3562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Candidate Matching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3562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Rank potential fit against role requirements and recruiter-defined criteria.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89904" y="1110996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40780" y="1234440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CONTENT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0780" y="1405890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Content Assistance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0780" y="1714500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Draft outreach, job adverts, candidate summaries and client updates.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15468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6344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KNOWLEDGE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6344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Knowledge Retrieval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Surface previous conversations, notes and market intelligence instantly.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2686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53562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INSIGHT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53562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Operational Analytics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3562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Identify pipeline risks, delayed actions and underused CRM data.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89904" y="2674620"/>
            <a:ext cx="2702052" cy="13167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40780" y="2798064"/>
            <a:ext cx="24003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65" b="1">
                <a:solidFill>
                  <a:srgbClr val="00B8D9"/>
                </a:solidFill>
                <a:latin typeface="Inter"/>
              </a:rPr>
              <a:t>SERVICE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40780" y="2969514"/>
            <a:ext cx="24003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Candidate Support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0780" y="3278124"/>
            <a:ext cx="2400300" cy="57607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Answer routine questions and provide timely process updates at scale.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15468" y="440283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6344" y="449199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Start with tasks that are frequent, rules-based and measurable. Avoid automating sensitive decisions without meaningful human review.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AI can support every stage of the recruitment lifecycle.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Recruitment Applications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25196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1</a:t>
            </a:r>
          </a:p>
        </p:txBody>
      </p:sp>
      <p:sp>
        <p:nvSpPr>
          <p:cNvPr id="9" name="Oval 8"/>
          <p:cNvSpPr/>
          <p:nvPr/>
        </p:nvSpPr>
        <p:spPr>
          <a:xfrm>
            <a:off x="1213866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5196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ATTRACT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196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Improve job adverts
and targeted outreach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5196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Human-led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1536192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728216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37944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2</a:t>
            </a:r>
          </a:p>
        </p:txBody>
      </p:sp>
      <p:sp>
        <p:nvSpPr>
          <p:cNvPr id="16" name="Diamond 15"/>
          <p:cNvSpPr/>
          <p:nvPr/>
        </p:nvSpPr>
        <p:spPr>
          <a:xfrm>
            <a:off x="2626614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37944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SOURCE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37944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Search internal and
external talent pools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37944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AI-assisted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2948940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140964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50692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3</a:t>
            </a:r>
          </a:p>
        </p:txBody>
      </p:sp>
      <p:sp>
        <p:nvSpPr>
          <p:cNvPr id="23" name="Oval 22"/>
          <p:cNvSpPr/>
          <p:nvPr/>
        </p:nvSpPr>
        <p:spPr>
          <a:xfrm>
            <a:off x="4039362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250692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SCREEN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50692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Summarise and
prioritise applications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50692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AI-assisted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4361688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553712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63440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4</a:t>
            </a:r>
          </a:p>
        </p:txBody>
      </p:sp>
      <p:sp>
        <p:nvSpPr>
          <p:cNvPr id="30" name="Diamond 29"/>
          <p:cNvSpPr/>
          <p:nvPr/>
        </p:nvSpPr>
        <p:spPr>
          <a:xfrm>
            <a:off x="5452110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663440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ENGAGE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440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Personalise follow-up
and candidate nurture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Automated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5774436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5966460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076188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5</a:t>
            </a:r>
          </a:p>
        </p:txBody>
      </p:sp>
      <p:sp>
        <p:nvSpPr>
          <p:cNvPr id="37" name="Oval 36"/>
          <p:cNvSpPr/>
          <p:nvPr/>
        </p:nvSpPr>
        <p:spPr>
          <a:xfrm>
            <a:off x="6864858" y="1543050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076188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PLACE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76188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Coordinate interviews
and capture feedback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76188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Human-led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7187184" y="2558034"/>
            <a:ext cx="178308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7379208" y="1405889"/>
            <a:ext cx="1220724" cy="229743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88936" y="1543050"/>
            <a:ext cx="240030" cy="17145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1">
                <a:solidFill>
                  <a:srgbClr val="00B8D9"/>
                </a:solidFill>
                <a:latin typeface="Montserrat"/>
              </a:rPr>
              <a:t>6</a:t>
            </a:r>
          </a:p>
        </p:txBody>
      </p:sp>
      <p:sp>
        <p:nvSpPr>
          <p:cNvPr id="44" name="Diamond 43"/>
          <p:cNvSpPr/>
          <p:nvPr/>
        </p:nvSpPr>
        <p:spPr>
          <a:xfrm>
            <a:off x="8277606" y="1543050"/>
            <a:ext cx="164592" cy="164592"/>
          </a:xfrm>
          <a:prstGeom prst="diamond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488936" y="1933956"/>
            <a:ext cx="994410" cy="1783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97" b="1">
                <a:solidFill>
                  <a:srgbClr val="F7F9FC"/>
                </a:solidFill>
                <a:latin typeface="Montserrat"/>
              </a:rPr>
              <a:t>LEARN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488936" y="2269998"/>
            <a:ext cx="994410" cy="53492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0" b="0">
                <a:solidFill>
                  <a:srgbClr val="B9C2D3"/>
                </a:solidFill>
                <a:latin typeface="Inter"/>
              </a:rPr>
              <a:t>Analyse performance
and improve workflows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88936" y="3278124"/>
            <a:ext cx="99441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0" b="1">
                <a:solidFill>
                  <a:srgbClr val="00B8D9"/>
                </a:solidFill>
                <a:latin typeface="Inter"/>
              </a:rPr>
              <a:t>Data-led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15468" y="3929634"/>
            <a:ext cx="8490204" cy="370332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34924" y="4053078"/>
            <a:ext cx="805815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45" b="1">
                <a:solidFill>
                  <a:srgbClr val="F7F9FC"/>
                </a:solidFill>
                <a:latin typeface="Inter"/>
              </a:rPr>
              <a:t>The goal is not maximum automation. It is a faster, better-informed process with more time for relationships and advisory work.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Effective implementation connects individual tools into a governed workflow, with clear ownership at each stage.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The business case for AI is built on capacity, speed and conversion.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Expected ROI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45770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Recruiter Capacity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15+ HRS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recruiter time saved per recruiter per week through connected AI, automation and workflow improvement.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36976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367277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387852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Faster Workflows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7852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UP TO 30%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7852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reduction in time-to-hire through faster screening, engagement and coordination.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51626" y="1179576"/>
            <a:ext cx="2654046" cy="154305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281928" y="1296161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02502" y="1529334"/>
            <a:ext cx="2352294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80" b="1">
                <a:solidFill>
                  <a:srgbClr val="F7F9FC"/>
                </a:solidFill>
                <a:latin typeface="Montserrat"/>
              </a:rPr>
              <a:t>Greater Throughput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2502" y="1817370"/>
            <a:ext cx="2352294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500" b="1">
                <a:solidFill>
                  <a:srgbClr val="00B8D9"/>
                </a:solidFill>
                <a:latin typeface="Montserrat"/>
              </a:rPr>
              <a:t>25–40%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2502" y="2194560"/>
            <a:ext cx="2352294" cy="39090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14" b="0">
                <a:solidFill>
                  <a:srgbClr val="B9C2D3"/>
                </a:solidFill>
                <a:latin typeface="Inter"/>
              </a:rPr>
              <a:t>Potential increase in active workload capacity without linearly increasing headcount.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15468" y="2962656"/>
            <a:ext cx="8490204" cy="1316736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121A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7492" y="3168396"/>
            <a:ext cx="2057400" cy="15087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MEASURE VALUE BEFORE SCALING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492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TIME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7492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Hours saved per recruiter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78608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SPEED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78608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Time to shortlist and respond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9724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QUALITY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49724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Data accuracy and completion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0840" y="3463290"/>
            <a:ext cx="171450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CONVERSION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20840" y="3689604"/>
            <a:ext cx="168021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00" b="0">
                <a:solidFill>
                  <a:srgbClr val="B9C2D3"/>
                </a:solidFill>
                <a:latin typeface="Inter"/>
              </a:rPr>
              <a:t>Interviews and placements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ROI ranges are directional and depend on baseline process quality, data readiness, adoption and the specific technology selected.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Start small, prove value and scale with governance.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Getting Started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5468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8912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Diagnose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Map workflows, quantify time loss and identify the highest-friction tasks.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BASELINE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844802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23110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46554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6554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Prioritise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46554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Score opportunities by impact, feasibility, risk and data readiness.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6554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ROADMAP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552444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30752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854196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54196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54196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Test one use case with a defined owner, user group and success measure.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4196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EVIDENCE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260086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38394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61838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61838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Govern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61838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Set rules for privacy, review, bias, security and acceptable use.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61838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CONTROLS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967728" y="2558034"/>
            <a:ext cx="164592" cy="0"/>
          </a:xfrm>
          <a:prstGeom prst="line">
            <a:avLst/>
          </a:prstGeom>
          <a:ln w="15240">
            <a:solidFill>
              <a:srgbClr val="00B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146036" y="1248156"/>
            <a:ext cx="1529334" cy="270891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269480" y="1426464"/>
            <a:ext cx="37719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975" b="1">
                <a:solidFill>
                  <a:srgbClr val="00B8D9"/>
                </a:solidFill>
                <a:latin typeface="Montserrat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69480" y="1803654"/>
            <a:ext cx="123444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840" b="1">
                <a:solidFill>
                  <a:srgbClr val="F7F9FC"/>
                </a:solidFill>
                <a:latin typeface="Montserrat"/>
              </a:rPr>
              <a:t>Scale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69480" y="2194560"/>
            <a:ext cx="1234440" cy="8915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45" b="0">
                <a:solidFill>
                  <a:srgbClr val="B9C2D3"/>
                </a:solidFill>
                <a:latin typeface="Inter"/>
              </a:rPr>
              <a:t>Integrate proven workflows, train teams and track operational outcomes.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69480" y="3531870"/>
            <a:ext cx="12344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487" b="1">
                <a:solidFill>
                  <a:srgbClr val="00B8D9"/>
                </a:solidFill>
                <a:latin typeface="Inter"/>
              </a:rPr>
              <a:t>ADOPTION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15468" y="453999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66344" y="462915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A successful first pilot should solve a real operational problem, produce measurable evidence and build confidence among recruiters.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15468" y="226314"/>
            <a:ext cx="840105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725" b="1">
                <a:solidFill>
                  <a:srgbClr val="F7F9FC"/>
                </a:solidFill>
                <a:latin typeface="Montserrat"/>
              </a:rPr>
              <a:t>Identify where AI can create practical value in your agency.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468" y="699516"/>
            <a:ext cx="192024" cy="24003"/>
          </a:xfrm>
          <a:prstGeom prst="rect">
            <a:avLst/>
          </a:prstGeom>
          <a:solidFill>
            <a:srgbClr val="00B8D9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15468" y="774953"/>
            <a:ext cx="8298180" cy="2331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37" b="0">
                <a:solidFill>
                  <a:srgbClr val="B9C2D3"/>
                </a:solidFill>
                <a:latin typeface="Inter"/>
              </a:rPr>
              <a:t>Ready to Explore AI for Recruitment?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468" y="4958334"/>
            <a:ext cx="548640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8210" y="4951476"/>
            <a:ext cx="274320" cy="8229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  <a:spcAft>
                <a:spcPts val="0"/>
              </a:spcAft>
            </a:pPr>
            <a:r>
              <a:rPr sz="390" b="0">
                <a:solidFill>
                  <a:srgbClr val="74809A"/>
                </a:solidFill>
                <a:latin typeface="Inter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468" y="1083564"/>
            <a:ext cx="8092440" cy="4663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764" b="0">
                <a:solidFill>
                  <a:srgbClr val="B9C2D3"/>
                </a:solidFill>
                <a:latin typeface="Inter"/>
              </a:rPr>
              <a:t>In a free 30-minute strategy call, we’ll review your current workflows and identify focused AI opportunities that improve productivity without compromising recruiter judgment or candidate trust.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5468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38912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2658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OPPORTUNITIES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658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Priority AI use cases
and quick wins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2686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326130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79876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READINESS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9876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Data, process and
technology considerations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89904" y="1748790"/>
            <a:ext cx="2702052" cy="973836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213348" y="1879092"/>
            <a:ext cx="164592" cy="164592"/>
          </a:xfrm>
          <a:prstGeom prst="ellipse">
            <a:avLst/>
          </a:prstGeom>
          <a:noFill/>
          <a:ln w="17780"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7094" y="1872234"/>
            <a:ext cx="19888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ROADMAP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7094" y="2112264"/>
            <a:ext cx="2023110" cy="3429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682" b="1">
                <a:solidFill>
                  <a:srgbClr val="F7F9FC"/>
                </a:solidFill>
                <a:latin typeface="Montserrat"/>
              </a:rPr>
              <a:t>Practical next steps
and pilot direction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15468" y="3003804"/>
            <a:ext cx="8490204" cy="106299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21208" y="3223260"/>
            <a:ext cx="164592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WHAT YOU’LL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" y="3477006"/>
            <a:ext cx="3566160" cy="2057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140" b="1">
                <a:solidFill>
                  <a:srgbClr val="F7F9FC"/>
                </a:solidFill>
                <a:latin typeface="Montserrat"/>
              </a:rPr>
              <a:t>Book Your Free AI Strategy Call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" y="3778758"/>
            <a:ext cx="4114800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577" b="0">
                <a:solidFill>
                  <a:srgbClr val="B9C2D3"/>
                </a:solidFill>
                <a:latin typeface="Inter"/>
              </a:rPr>
              <a:t>No sales pressure  •  Practical recommendations  •  Clear next steps</a:t>
            </a:r>
          </a:p>
        </p:txBody>
      </p:sp>
      <p:sp>
        <p:nvSpPr>
          <p:cNvPr id="24" name="Rounded Rectangle 23">
            <a:hlinkClick r:id="rId2"/>
          </p:cNvPr>
          <p:cNvSpPr/>
          <p:nvPr/>
        </p:nvSpPr>
        <p:spPr>
          <a:xfrm>
            <a:off x="6384798" y="3284982"/>
            <a:ext cx="2002536" cy="521208"/>
          </a:xfrm>
          <a:prstGeom prst="roundRect">
            <a:avLst>
              <a:gd name="adj" fmla="val 8000"/>
            </a:avLst>
          </a:prstGeom>
          <a:solidFill>
            <a:srgbClr val="0785B7"/>
          </a:solidFill>
          <a:ln>
            <a:solidFill>
              <a:srgbClr val="0785B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>
            <a:hlinkClick r:id="rId2"/>
          </p:cNvPr>
          <p:cNvSpPr txBox="1"/>
          <p:nvPr/>
        </p:nvSpPr>
        <p:spPr>
          <a:xfrm>
            <a:off x="6384798" y="3456432"/>
            <a:ext cx="2002536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607" b="1">
                <a:solidFill>
                  <a:srgbClr val="F7F9FC"/>
                </a:solidFill>
                <a:latin typeface="Montserrat"/>
              </a:rPr>
              <a:t>BOOK YOUR FREE CALL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84798" y="3874770"/>
            <a:ext cx="2002536" cy="12344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sz="525" b="0">
                <a:solidFill>
                  <a:srgbClr val="00B8D9"/>
                </a:solidFill>
                <a:latin typeface="Inter"/>
              </a:rPr>
              <a:t>consulting.theraeburngroup.com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15468" y="4402836"/>
            <a:ext cx="8490204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B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66344" y="4491990"/>
            <a:ext cx="8195310" cy="1028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540" b="1">
                <a:solidFill>
                  <a:srgbClr val="00B8D9"/>
                </a:solidFill>
                <a:latin typeface="Inter"/>
              </a:rPr>
              <a:t>KEY TAKEAWAY:  </a:t>
            </a:r>
            <a:r>
              <a:rPr sz="540" b="0">
                <a:solidFill>
                  <a:srgbClr val="B9C2D3"/>
                </a:solidFill>
                <a:latin typeface="Inter"/>
              </a:rPr>
              <a:t>The right starting point is not a tool. It is a clearly defined operational problem with a measurable business outcome.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for Recruitment Agencies</dc:title>
  <dc:subject>Educational thought leadership presentation</dc:subject>
  <dc:creator>Raeburn Consulting</dc:creator>
  <cp:keywords/>
  <dc:description>Created to match the Raeburn Consulting lead generation deck suite.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