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consulting.theraeburngroup.com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ight Triangle 1"/>
          <p:cNvSpPr/>
          <p:nvPr/>
        </p:nvSpPr>
        <p:spPr>
          <a:xfrm rot="10800000">
            <a:off x="7050024" y="-13716"/>
            <a:ext cx="2112264" cy="2071116"/>
          </a:xfrm>
          <a:prstGeom prst="rtTriangle">
            <a:avLst/>
          </a:prstGeom>
          <a:solidFill>
            <a:srgbClr val="0B45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9214" y="1298448"/>
            <a:ext cx="6755130" cy="1828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000" b="1">
                <a:solidFill>
                  <a:srgbClr val="F7F9FC"/>
                </a:solidFill>
                <a:latin typeface="Montserrat"/>
              </a:rPr>
              <a:t>AI-Powered Recruitment
Operations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930" y="3218688"/>
            <a:ext cx="7509510" cy="5303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37" b="0">
                <a:solidFill>
                  <a:srgbClr val="00D7F4"/>
                </a:solidFill>
                <a:latin typeface="Inter"/>
              </a:rPr>
              <a:t>A strategic operating model for increasing recruiter capacity, accelerating placements,
and scaling agency performance through practical AI and automation.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072" y="3895344"/>
            <a:ext cx="3072384" cy="6858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8096" y="4059936"/>
            <a:ext cx="150876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050" b="0">
                <a:solidFill>
                  <a:srgbClr val="98A5BD"/>
                </a:solidFill>
                <a:latin typeface="Inter"/>
              </a:rPr>
              <a:t>Presented by: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6" y="4265676"/>
            <a:ext cx="222885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350" b="1">
                <a:solidFill>
                  <a:srgbClr val="00D7F4"/>
                </a:solidFill>
                <a:latin typeface="Montserrat"/>
              </a:rPr>
              <a:t>Raeburn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4334256"/>
            <a:ext cx="1735074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1162" b="1">
                <a:solidFill>
                  <a:srgbClr val="F7F9FC"/>
                </a:solidFill>
                <a:latin typeface="Montserrat"/>
              </a:rPr>
              <a:t>Raeburn Consulting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7488" y="4539996"/>
            <a:ext cx="3545586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787" b="0">
                <a:solidFill>
                  <a:srgbClr val="98A5BD"/>
                </a:solidFill>
                <a:latin typeface="Inter"/>
              </a:rPr>
              <a:t>AI Automation &amp; Recruitment Operations Consulting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The future recruitment agency will combine human expertise with intelligent operations.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Future of Recruitment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31570"/>
            <a:ext cx="2708910" cy="13716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45770" y="1248155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481328"/>
            <a:ext cx="2407158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Human-Led Advisory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789938"/>
            <a:ext cx="2407158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Recruiters focus on relationships, market insight, negotiation and high-value client advice.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16402" y="1131570"/>
            <a:ext cx="2708910" cy="13716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46704" y="1248155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67278" y="1481328"/>
            <a:ext cx="2407158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AI-Augmented Delivery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67278" y="1789938"/>
            <a:ext cx="2407158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AI supports search, screening, communication and knowledge retrieval across the workflow.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6762" y="1131570"/>
            <a:ext cx="2708910" cy="13716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27064" y="1248155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7638" y="1481328"/>
            <a:ext cx="2407158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Automated Operations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7638" y="1789938"/>
            <a:ext cx="2407158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Connected systems complete routine tasks, maintain data and surface live performance insight.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15468" y="2708910"/>
            <a:ext cx="8490204" cy="154305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121A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93776" y="2894076"/>
            <a:ext cx="137160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THE MODERN OPERATING MODEL</a:t>
            </a:r>
          </a:p>
        </p:txBody>
      </p:sp>
      <p:sp>
        <p:nvSpPr>
          <p:cNvPr id="21" name="Oval 20"/>
          <p:cNvSpPr/>
          <p:nvPr/>
        </p:nvSpPr>
        <p:spPr>
          <a:xfrm>
            <a:off x="493776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3776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0966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SIGNALS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0966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Live candidate, client and workflow data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2290572" y="3401568"/>
            <a:ext cx="198882" cy="0"/>
          </a:xfrm>
          <a:prstGeom prst="line">
            <a:avLst/>
          </a:prstGeom>
          <a:ln w="12700">
            <a:solidFill>
              <a:srgbClr val="7480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564892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564892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42082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INTELLIGENCE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42082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AI interprets context and prioritises action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4361688" y="3401568"/>
            <a:ext cx="198882" cy="0"/>
          </a:xfrm>
          <a:prstGeom prst="line">
            <a:avLst/>
          </a:prstGeom>
          <a:ln w="12700">
            <a:solidFill>
              <a:srgbClr val="7480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636008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636008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13198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EXECUTION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13198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Workflows complete defined operational tasks</a:t>
            </a:r>
          </a:p>
        </p:txBody>
      </p:sp>
      <p:cxnSp>
        <p:nvCxnSpPr>
          <p:cNvPr id="35" name="Connector 34"/>
          <p:cNvCxnSpPr/>
          <p:nvPr/>
        </p:nvCxnSpPr>
        <p:spPr>
          <a:xfrm>
            <a:off x="6432804" y="3401568"/>
            <a:ext cx="198882" cy="0"/>
          </a:xfrm>
          <a:prstGeom prst="line">
            <a:avLst/>
          </a:prstGeom>
          <a:ln w="12700">
            <a:solidFill>
              <a:srgbClr val="7480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707124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07124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84314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ADVISORY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84314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Recruiters apply judgment and build trust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Competitive advantage will come from combining faster technology-enabled delivery with stronger human relationships and expertise.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Fragmented processes restrict growth long before demand becomes the problem.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Operational Challenges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31570"/>
            <a:ext cx="4059936" cy="320268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14350" y="1357884"/>
            <a:ext cx="185166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CAPACITY CONSTRAINTS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4350" y="1577340"/>
            <a:ext cx="3360420" cy="24003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050" b="1">
                <a:solidFill>
                  <a:srgbClr val="F7F9FC"/>
                </a:solidFill>
                <a:latin typeface="Montserrat"/>
              </a:rPr>
              <a:t>Manual work limits recruiter output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350" y="1988820"/>
            <a:ext cx="3429000" cy="17145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Repetitive administration consumes billable time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Slow screening and scheduling delay placements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Follow-up depends on individual memory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Growth requires additional headcount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81144" y="1131570"/>
            <a:ext cx="4224528" cy="3202686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86884" y="1357884"/>
            <a:ext cx="185166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SYSTEM CONSTRAINTS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6884" y="1577340"/>
            <a:ext cx="3566160" cy="24003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050" b="1">
                <a:solidFill>
                  <a:srgbClr val="F7F9FC"/>
                </a:solidFill>
                <a:latin typeface="Montserrat"/>
              </a:rPr>
              <a:t>Disconnected data limits control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86884" y="1988820"/>
            <a:ext cx="3497580" cy="17145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Inconsistent CRM usage reduces data quality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Siloed tools create duplicated work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Manual reporting hides pipeline risk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Leaders lack real-time operational visibility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2414" y="3998214"/>
            <a:ext cx="250317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THE RESULT: HIGHER COST, SLOWER DELIVERY, LIMITED SCALE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Most operational drag is created by process and system design, not a lack of recruiter effort or market opportunity.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AI solutions create a connected operating layer across the agency.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AI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10996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234440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TALENT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405890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Intelligent Sourcing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714500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Search, enrich and rediscover relevant candidates across internal and external talent pools.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2686" y="1110996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53562" y="1234440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DECISION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3562" y="1405890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Screening &amp; Matching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3562" y="1714500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Summarise applications, rank likely fit and give recruiters evidence for faster review.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89904" y="1110996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40780" y="1234440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ENGAGEMENT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0780" y="1405890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Personalised Outreach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0780" y="1714500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Create relevant multi-channel communication and trigger timely follow-up at scale.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15468" y="2674620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66344" y="2798064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WORKFLOW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6344" y="2969514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Process Automation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" y="3278124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Coordinate scheduling, reminders, status changes and routine administrative actions.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2686" y="2674620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353562" y="2798064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DATA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53562" y="2969514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CRM Intelligence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3562" y="3278124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Capture notes, maintain records and reveal opportunities hidden in existing agency data.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89904" y="2674620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40780" y="2798064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CONTROL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40780" y="2969514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Performance Visibility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0780" y="3278124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Provide live insight into activity, pipeline health, conversion and recruiter capacity.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15468" y="440283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66344" y="449199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The strongest results come from connecting solutions into complete workflows rather than deploying isolated AI tools.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AI-powered operations connect demand, talent and delivery in one measurable workflow.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AI-Powered Operating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25196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1</a:t>
            </a:r>
          </a:p>
        </p:txBody>
      </p:sp>
      <p:sp>
        <p:nvSpPr>
          <p:cNvPr id="9" name="Oval 8"/>
          <p:cNvSpPr/>
          <p:nvPr/>
        </p:nvSpPr>
        <p:spPr>
          <a:xfrm>
            <a:off x="1213866" y="1543050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5196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DEMAND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5196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Capture vacancies
and client priorities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5196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Commercial-led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1536192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728216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837944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2</a:t>
            </a:r>
          </a:p>
        </p:txBody>
      </p:sp>
      <p:sp>
        <p:nvSpPr>
          <p:cNvPr id="16" name="Diamond 15"/>
          <p:cNvSpPr/>
          <p:nvPr/>
        </p:nvSpPr>
        <p:spPr>
          <a:xfrm>
            <a:off x="2626614" y="1543050"/>
            <a:ext cx="164592" cy="164592"/>
          </a:xfrm>
          <a:prstGeom prst="diamond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837944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DISCOVER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37944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Search and rediscover
qualified candidates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37944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AI-enabled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2948940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3140964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50692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3</a:t>
            </a:r>
          </a:p>
        </p:txBody>
      </p:sp>
      <p:sp>
        <p:nvSpPr>
          <p:cNvPr id="23" name="Oval 22"/>
          <p:cNvSpPr/>
          <p:nvPr/>
        </p:nvSpPr>
        <p:spPr>
          <a:xfrm>
            <a:off x="4039362" y="1543050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250692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QUALIFY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50692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Prioritise fit and
surface evidence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50692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AI-enabled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4361688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553712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63440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4</a:t>
            </a:r>
          </a:p>
        </p:txBody>
      </p:sp>
      <p:sp>
        <p:nvSpPr>
          <p:cNvPr id="30" name="Diamond 29"/>
          <p:cNvSpPr/>
          <p:nvPr/>
        </p:nvSpPr>
        <p:spPr>
          <a:xfrm>
            <a:off x="5452110" y="1543050"/>
            <a:ext cx="164592" cy="164592"/>
          </a:xfrm>
          <a:prstGeom prst="diamond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663440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ACTIVATE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63440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Deliver personalised
multi-channel follow-up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63440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Workflow-led</a:t>
            </a:r>
          </a:p>
        </p:txBody>
      </p:sp>
      <p:cxnSp>
        <p:nvCxnSpPr>
          <p:cNvPr id="34" name="Connector 33"/>
          <p:cNvCxnSpPr/>
          <p:nvPr/>
        </p:nvCxnSpPr>
        <p:spPr>
          <a:xfrm>
            <a:off x="5774436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5966460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076188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5</a:t>
            </a:r>
          </a:p>
        </p:txBody>
      </p:sp>
      <p:sp>
        <p:nvSpPr>
          <p:cNvPr id="37" name="Oval 36"/>
          <p:cNvSpPr/>
          <p:nvPr/>
        </p:nvSpPr>
        <p:spPr>
          <a:xfrm>
            <a:off x="6864858" y="1543050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076188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DELIVER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76188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Coordinate interviews,
feedback and offers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76188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Recruiter-led</a:t>
            </a:r>
          </a:p>
        </p:txBody>
      </p:sp>
      <p:cxnSp>
        <p:nvCxnSpPr>
          <p:cNvPr id="41" name="Connector 40"/>
          <p:cNvCxnSpPr/>
          <p:nvPr/>
        </p:nvCxnSpPr>
        <p:spPr>
          <a:xfrm>
            <a:off x="7187184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7379208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88936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6</a:t>
            </a:r>
          </a:p>
        </p:txBody>
      </p:sp>
      <p:sp>
        <p:nvSpPr>
          <p:cNvPr id="44" name="Diamond 43"/>
          <p:cNvSpPr/>
          <p:nvPr/>
        </p:nvSpPr>
        <p:spPr>
          <a:xfrm>
            <a:off x="8277606" y="1543050"/>
            <a:ext cx="164592" cy="164592"/>
          </a:xfrm>
          <a:prstGeom prst="diamond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488936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OPTIMISE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488936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Measure conversion
and improve execution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488936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Insight-led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15468" y="3929634"/>
            <a:ext cx="8490204" cy="370332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121A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34924" y="4053078"/>
            <a:ext cx="80581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45" b="1">
                <a:solidFill>
                  <a:srgbClr val="F7F9FC"/>
                </a:solidFill>
                <a:latin typeface="Inter"/>
              </a:rPr>
              <a:t>Every stage creates usable data, triggers the next action and gives recruiters more time for relationships, judgment and commercial activity.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An AI-powered operating model makes the recruitment lifecycle faster, visible and repeatable without removing human accountability.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AI-powered operations deliver measurable productivity and commercial outcomes.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Expected Outcomes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79576"/>
            <a:ext cx="2654046" cy="154305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45770" y="1296161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29334"/>
            <a:ext cx="2352294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Capacity Created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17370"/>
            <a:ext cx="2352294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00" b="1">
                <a:solidFill>
                  <a:srgbClr val="00B8D9"/>
                </a:solidFill>
                <a:latin typeface="Montserrat"/>
              </a:rPr>
              <a:t>15+ HRS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194560"/>
            <a:ext cx="2352294" cy="39090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Potential recruiter time saved per recruiter per week through connected AI, automation and workflow improvement.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36976" y="1179576"/>
            <a:ext cx="2654046" cy="154305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367277" y="1296161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387852" y="1529334"/>
            <a:ext cx="2352294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Faster Delivery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87852" y="1817370"/>
            <a:ext cx="2352294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00" b="1">
                <a:solidFill>
                  <a:srgbClr val="00B8D9"/>
                </a:solidFill>
                <a:latin typeface="Montserrat"/>
              </a:rPr>
              <a:t>UP TO 30%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7852" y="2194560"/>
            <a:ext cx="2352294" cy="39090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Potential reduction in time-to-hire through faster screening, engagement and coordination.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51626" y="1179576"/>
            <a:ext cx="2654046" cy="154305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281928" y="1296161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02502" y="1529334"/>
            <a:ext cx="2352294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Scalable Growth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2502" y="1817370"/>
            <a:ext cx="2352294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00" b="1">
                <a:solidFill>
                  <a:srgbClr val="00B8D9"/>
                </a:solidFill>
                <a:latin typeface="Montserrat"/>
              </a:rPr>
              <a:t>25–40%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2502" y="2194560"/>
            <a:ext cx="2352294" cy="39090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Potential increase in active workload capacity without linearly increasing headcount.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15468" y="2962656"/>
            <a:ext cx="8490204" cy="1316736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121A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7492" y="3168396"/>
            <a:ext cx="205740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OPERATIONAL AND COMMERCIAL MEASURES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7492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CAPACITY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7492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Hours returned to revenue activity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78608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VELOCITY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78608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Shortlist, interview and fill speed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49724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CONTROL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9724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CRM quality and process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0840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GROWTH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20840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Placements, margin and client retention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Outcomes should be measured against a clear operational baseline and validated through controlled implementation.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Transformation should progress from operational evidence to controlled scale.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Implementation 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8912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Assess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912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Map current workflows, systems, data quality and recruiter capacity constraints.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CURRENT STATE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844802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023110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46554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6554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Design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46554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Define the target operating model, priority use cases and measurable outcomes.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46554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TRANSFORMATION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3552444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730752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854196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54196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Implement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54196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Deploy priority workflows with clear ownership, controls and success criteria.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4196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QUICK WINS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5260086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438394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61838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61838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Integrate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61838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Connect CRM, communications and reporting while establishing governance.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61838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CONNECTED OPS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6967728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146036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269480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69480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Optimise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69480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Train teams, track adoption and continuously improve performance.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69480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SCALE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A phased roadmap reduces delivery risk while producing early evidence, internal confidence and a platform for wider transformation.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Build the operating model your agency needs to scale.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Ready to Modernise Recruitment Operations?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5468" y="1083564"/>
            <a:ext cx="809244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64" b="0">
                <a:solidFill>
                  <a:srgbClr val="B9C2D3"/>
                </a:solidFill>
                <a:latin typeface="Inter"/>
              </a:rPr>
              <a:t>In a free 30-minute strategy call, we’ll review your current operating model and identify where AI, automation and better workflow design can create capacity, improve delivery and support scalable growth.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5468" y="1748790"/>
            <a:ext cx="2702052" cy="9738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38912" y="1879092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2658" y="1872234"/>
            <a:ext cx="19888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OPERATIONS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658" y="2112264"/>
            <a:ext cx="2023110" cy="3429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82" b="1">
                <a:solidFill>
                  <a:srgbClr val="F7F9FC"/>
                </a:solidFill>
                <a:latin typeface="Montserrat"/>
              </a:rPr>
              <a:t>Workflow bottlenecks
and capacity constraints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02686" y="1748790"/>
            <a:ext cx="2702052" cy="9738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326130" y="1879092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79876" y="1872234"/>
            <a:ext cx="19888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SOLUTIONS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9876" y="2112264"/>
            <a:ext cx="2023110" cy="3429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82" b="1">
                <a:solidFill>
                  <a:srgbClr val="F7F9FC"/>
                </a:solidFill>
                <a:latin typeface="Montserrat"/>
              </a:rPr>
              <a:t>Priority AI and
automation opportunities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089904" y="1748790"/>
            <a:ext cx="2702052" cy="9738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213348" y="1879092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7094" y="1872234"/>
            <a:ext cx="19888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TRANSFORMATION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7094" y="2112264"/>
            <a:ext cx="2023110" cy="3429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82" b="1">
                <a:solidFill>
                  <a:srgbClr val="F7F9FC"/>
                </a:solidFill>
                <a:latin typeface="Montserrat"/>
              </a:rPr>
              <a:t>Phased roadmap and
measurable next steps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15468" y="3003804"/>
            <a:ext cx="8490204" cy="106299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21208" y="3223260"/>
            <a:ext cx="16459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WHAT YOU’LL RECEIVE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1208" y="3477006"/>
            <a:ext cx="356616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140" b="1">
                <a:solidFill>
                  <a:srgbClr val="F7F9FC"/>
                </a:solidFill>
                <a:latin typeface="Montserrat"/>
              </a:rPr>
              <a:t>Book Your Free Operations Strategy Call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1208" y="3778758"/>
            <a:ext cx="411480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77" b="0">
                <a:solidFill>
                  <a:srgbClr val="B9C2D3"/>
                </a:solidFill>
                <a:latin typeface="Inter"/>
              </a:rPr>
              <a:t>No sales pressure  •  Practical recommendations  •  Clear next steps</a:t>
            </a:r>
          </a:p>
        </p:txBody>
      </p:sp>
      <p:sp>
        <p:nvSpPr>
          <p:cNvPr id="24" name="Rounded Rectangle 23">
            <a:hlinkClick r:id="rId2"/>
          </p:cNvPr>
          <p:cNvSpPr/>
          <p:nvPr/>
        </p:nvSpPr>
        <p:spPr>
          <a:xfrm>
            <a:off x="6384798" y="3284982"/>
            <a:ext cx="2002536" cy="521208"/>
          </a:xfrm>
          <a:prstGeom prst="roundRect">
            <a:avLst>
              <a:gd name="adj" fmla="val 8000"/>
            </a:avLst>
          </a:prstGeom>
          <a:solidFill>
            <a:srgbClr val="0785B7"/>
          </a:solidFill>
          <a:ln>
            <a:solidFill>
              <a:srgbClr val="0785B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>
            <a:hlinkClick r:id="rId2"/>
          </p:cNvPr>
          <p:cNvSpPr txBox="1"/>
          <p:nvPr/>
        </p:nvSpPr>
        <p:spPr>
          <a:xfrm>
            <a:off x="6384798" y="3456432"/>
            <a:ext cx="2002536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BOOK YOUR FREE CALL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84798" y="3874770"/>
            <a:ext cx="2002536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525" b="0">
                <a:solidFill>
                  <a:srgbClr val="00B8D9"/>
                </a:solidFill>
                <a:latin typeface="Inter"/>
              </a:rPr>
              <a:t>consulting.theraeburngroup.com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15468" y="440283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66344" y="449199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Sustainable transformation starts with the operating model, then applies technology to clearly defined business outcomes.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AI-Powered Recruitment Operations</dc:title>
  <dc:subject>Strategic consulting presentation</dc:subject>
  <dc:creator>Raeburn Consulting</dc:creator>
  <cp:keywords/>
  <dc:description>Deck 9 in the Raeburn Consulting presentation suite.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