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nsulting.theraeburngroup.com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 rot="10800000">
            <a:off x="7040880" y="-18288"/>
            <a:ext cx="2112264" cy="2075688"/>
          </a:xfrm>
          <a:prstGeom prst="rtTriangle">
            <a:avLst/>
          </a:prstGeom>
          <a:solidFill>
            <a:srgbClr val="0B4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6072" y="1353312"/>
            <a:ext cx="6812280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900" b="1">
                <a:solidFill>
                  <a:srgbClr val="F7F9FC"/>
                </a:solidFill>
                <a:latin typeface="Montserrat"/>
              </a:rPr>
              <a:t>State of Recruitment
Operations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3127248"/>
            <a:ext cx="7726679" cy="5669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300" b="0">
                <a:solidFill>
                  <a:srgbClr val="00CBEA"/>
                </a:solidFill>
                <a:latin typeface="Inter"/>
              </a:rPr>
              <a:t>The operational trends, market pressures and technology shifts shaping recruitment agency performance.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072" y="4142232"/>
            <a:ext cx="3072384" cy="69494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" y="4306824"/>
            <a:ext cx="14630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50" b="0">
                <a:solidFill>
                  <a:srgbClr val="98A5BD"/>
                </a:solidFill>
                <a:latin typeface="Inter"/>
              </a:rPr>
              <a:t>Presented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4517136"/>
            <a:ext cx="2240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1">
                <a:solidFill>
                  <a:srgbClr val="00CBEA"/>
                </a:solidFill>
                <a:latin typeface="Montserrat"/>
              </a:rPr>
              <a:t>Raeburn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2280" y="4361688"/>
            <a:ext cx="17830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950" b="1">
                <a:solidFill>
                  <a:srgbClr val="F7F9FC"/>
                </a:solidFill>
                <a:latin typeface="Montserrat"/>
              </a:rPr>
              <a:t>Raeburn Consulting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4590288"/>
            <a:ext cx="31089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98A5BD"/>
                </a:solidFill>
                <a:latin typeface="Inter"/>
              </a:rPr>
              <a:t>AI Automation &amp; Recruitment Operations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Recruitment operations are moving from individual effort to connected execution.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Industry Trends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Productivity Focus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Agency leaders are scrutinising recruiter capacity, cost-to-serve and output per consultant.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Candidate Expectations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Fast, relevant and transparent communication is increasingly part of the service standard.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Data-Led Management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Live operational measures are replacing retrospective spreadsheets and anecdotal reporting.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Workflow Consolidation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Agencies are seeking fewer hand-offs and better integration across core systems.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9544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355848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55848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AI Normalisation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AI assistance is moving into everyday search, content, administration and analysis.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9048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245352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45352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Specialist Advantage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5352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Expert market knowledge and trusted relationships remain central to differentiation.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Technology is raising the expected operating standard, but specialist expertise remains the basis of recruitment value.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Margin pressure exposes weaknesses in agency operating models.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Market Challenges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Uneven Demand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Variable hiring demand makes fixed-cost capacity harder to manage.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Longer Decisions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Complex client approvals and cautious hiring extend vacancy cycles.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Talent Scarcity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Speed and candidate experience become critical where qualified talent is limited.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Rising Acquisition Cost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More sourcing effort is required when databases and channels are poorly activated.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9544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355848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55848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Client Scrutiny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Buyers expect clearer evidence of activity, quality and delivery performance.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9048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245352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45352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Recruiter Burnout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5352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High administration and fragmented systems increase workload without increasing value.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Agencies need operating models that can flex with demand while protecting delivery quality, recruiter focus and margin.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The technology stack is becoming an active operating layer.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Technology Changes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Embedded AI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CRM and productivity platforms increasingly include drafting, summarisation and matching capabilities.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Workflow Automation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Triggers connect communications, tasks, status changes and reporting across the lifecycle.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Data Enrichment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Automated capture and validation improve the accuracy and usability of agency databases.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Real-Time Insight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Dashboards reveal pipeline movement, process delays and recruiter capacity earlier.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strategic question is no longer whether agencies will use AI, but how they will govern, integrate and measure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The strongest growth strategies increase output without weakening service.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Agency Growth Strategies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Protect Selling 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Remove low-value administration from recruiter and manager workloads.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Activate Existing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CRM intelligence and rediscovery before increasing external sourcing spend.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Standardise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Create consistent workflows for qualification, follow-up, feedback and reporting.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Improve Conversion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speed, relevance and visibility to improve movement through each pipeline stage.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9544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355848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55848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Build Management Insight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Measure capacity, velocity, quality and conversion in one operational view.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9048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245352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45352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Scale Proven Workflows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5352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Expand only after pilots demonstrate adoption and measurable business value.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Sustainable growth comes from better capacity utilisation and conversion, not simply higher activity volume.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 practical 2026 operating agenda.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Recommendations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Establish Baselines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Measure time loss, process delays, data quality and conversion before selecting solutions.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EVIDENCE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93304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4276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8907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907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Simplify Workflows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8907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Remove duplicated steps and define ownership across the recruitment lifecycle.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8907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PROCESS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65577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6549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91180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180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Pilot Priority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180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Choose focused use cases with clear value, risk controls and human review.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1180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LEARNING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37850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8822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3453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453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Connect Data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3453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Improve CRM discipline and integrate the tools required for reliable execution.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3453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CONTROL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10123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21095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5726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5726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Scale Adoption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5726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Train teams, monitor outcomes and continuously improve the operating model.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5726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GROWTH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Agencies should sequence operational discipline, data readiness and technology adoption rather than treating them as separate programmes.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Turn industry change into an operational advantage.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Ready to take the next step?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97280"/>
            <a:ext cx="8229600" cy="4389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60" b="0">
                <a:solidFill>
                  <a:srgbClr val="B9C2D3"/>
                </a:solidFill>
                <a:latin typeface="Inter"/>
              </a:rPr>
              <a:t>Use a focused operational review to compare your agency’s current model with the capabilities required for efficient, technology-enabled growth in 2026.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BENCHMARK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BENCHMARK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Assess current maturity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172968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19272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PRIORITIES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9272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PRIORITIES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9272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Identify key gaps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25896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200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ROADMAP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ROADMAP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Define practical actions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0040" y="3127248"/>
            <a:ext cx="8503920" cy="114300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30352" y="3364992"/>
            <a:ext cx="18288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WHAT YOU’LL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3630168"/>
            <a:ext cx="493776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1">
                <a:solidFill>
                  <a:srgbClr val="F7F9FC"/>
                </a:solidFill>
                <a:latin typeface="Montserrat"/>
              </a:rPr>
              <a:t>Book Your Free Operations Strategy Call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968496"/>
            <a:ext cx="5120640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80" b="0">
                <a:solidFill>
                  <a:srgbClr val="B9C2D3"/>
                </a:solidFill>
                <a:latin typeface="Inter"/>
              </a:rPr>
              <a:t>No sales pressure  •  Practical recommendations  •  Clear next steps</a:t>
            </a:r>
          </a:p>
        </p:txBody>
      </p:sp>
      <p:sp>
        <p:nvSpPr>
          <p:cNvPr id="24" name="Rounded Rectangle 23">
            <a:hlinkClick r:id="rId2"/>
          </p:cNvPr>
          <p:cNvSpPr/>
          <p:nvPr/>
        </p:nvSpPr>
        <p:spPr>
          <a:xfrm>
            <a:off x="6629400" y="3456432"/>
            <a:ext cx="1737360" cy="530352"/>
          </a:xfrm>
          <a:prstGeom prst="roundRect">
            <a:avLst>
              <a:gd name="adj" fmla="val 8000"/>
            </a:avLst>
          </a:prstGeom>
          <a:solidFill>
            <a:srgbClr val="0785B7"/>
          </a:solidFill>
          <a:ln>
            <a:solidFill>
              <a:srgbClr val="0785B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3648456"/>
            <a:ext cx="17373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BOOK YOUR FREE CALL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most useful first step is a focused review of the operational problem, its impact and the practical route to improvement.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Recruitment Operations 2026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