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nsulting.theraeburngroup.com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 rot="10800000">
            <a:off x="7040880" y="-18288"/>
            <a:ext cx="2112264" cy="2075688"/>
          </a:xfrm>
          <a:prstGeom prst="rtTriangle">
            <a:avLst/>
          </a:prstGeom>
          <a:solidFill>
            <a:srgbClr val="0B4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6072" y="1353312"/>
            <a:ext cx="6812280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900" b="1">
                <a:solidFill>
                  <a:srgbClr val="F7F9FC"/>
                </a:solidFill>
                <a:latin typeface="Montserrat"/>
              </a:rPr>
              <a:t>The Modern
Recruitment Agency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3127248"/>
            <a:ext cx="7726679" cy="5669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300" b="0">
                <a:solidFill>
                  <a:srgbClr val="00CBEA"/>
                </a:solidFill>
                <a:latin typeface="Inter"/>
              </a:rPr>
              <a:t>How automation, data, CRM discipline and AI combine to create a scalable recruitment operating model.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072" y="4142232"/>
            <a:ext cx="3072384" cy="69494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" y="4306824"/>
            <a:ext cx="14630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50" b="0">
                <a:solidFill>
                  <a:srgbClr val="98A5BD"/>
                </a:solidFill>
                <a:latin typeface="Inter"/>
              </a:rPr>
              <a:t>Presented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4517136"/>
            <a:ext cx="2240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1">
                <a:solidFill>
                  <a:srgbClr val="00CBEA"/>
                </a:solidFill>
                <a:latin typeface="Montserrat"/>
              </a:rPr>
              <a:t>Raeburn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2280" y="4361688"/>
            <a:ext cx="17830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950" b="1">
                <a:solidFill>
                  <a:srgbClr val="F7F9FC"/>
                </a:solidFill>
                <a:latin typeface="Montserrat"/>
              </a:rPr>
              <a:t>Raeburn Consulting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4590288"/>
            <a:ext cx="31089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98A5BD"/>
                </a:solidFill>
                <a:latin typeface="Inter"/>
              </a:rPr>
              <a:t>AI Automation &amp; Recruitment Operations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Modern agencies replace fragmented effort with connected execution.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Traditional vs Modern Agency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Traditional: Activity-Led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Success depends heavily on individual memory, manual follow-up and personal spreadsheets.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Modern: Workflow-Led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Systems trigger consistent actions and make operational ownership visible.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Traditional: Historic Reporting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Management insight is compiled after the period and often lacks reliable data.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Modern: Live Insight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Leaders can see capacity, velocity, conversion and risk while action is still possible.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Modernisation does not remove recruiter autonomy; it gives individual expertise a stronger operational platform.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Automation creates consistency and protects recruiter capacity.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Automation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Routine Administration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Automate reminders, status changes, scheduling and repetitive record updates.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Candidate Communication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Trigger timely, relevant follow-up while preserving recruiter ownership of relationships.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Process Control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Ensure essential actions occur at the right stage and exceptions are surfaced quickly.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Automate predictable tasks and hand-offs first; retain human ownership where judgment, trust or persuasion determines the outcome.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Usable data is an agency asset only when it supports action.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Accurate Capture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Standardise essential fields and automate capture where practical.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Accessible Knowledge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Make historic conversations, skills and market insight easy to retrieve.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Actionable Measures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2496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Connect data to decisions about workload, pipeline, conversion and growth.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Data quality improves when the workflow makes correct capture easier than workarounds.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 modern CRM operates as the agency’s system of action.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CRM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Single Operational 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Connect candidate, client, vacancy, communication and activity context.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Workflow Engine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stages, triggers and tasks to guide consistent delivery.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Rediscovery Platform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Continuously reactivate existing talent and client knowledge.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Management 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Provide reliable dashboards and process compliance insight.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CRM value depends less on feature count than on workflow design, adoption and data discipline.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AI extends the agency’s ability to interpret and act on information.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Search &amp; Match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Understand skills and context beyond exact keyword searches.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Summarise &amp; Draft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Reduce time spent producing notes, profiles, outreach and updates.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Prioritise &amp; Predict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Surface likely next actions, neglected pipelines and operational risk.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Assist, Not Decide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Keep recruiters accountable for assessment, fairness and final decisions.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AI should be governed as part of the operating model, with clear data, review and accountability rules.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Modern growth is the result of a repeatable operating system.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Growth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Focus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Return recruiter time to relationships, advisory and commercial activity.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CAPACITY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93304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4276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8907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907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Accelerate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8907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Reduce delays in sourcing, screening, scheduling and feedback.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8907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VELOCITY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65577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6549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91180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180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Convert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180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Improve relevance, follow-up and visibility across the pipeline.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1180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PERFORMANCE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37850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8822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3453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453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Learn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3453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live operational insight to identify and correct constraints.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3453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CONTROL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10123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21095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5726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5726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Scale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5726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Expand proven workflows without linearly increasing overhead.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5726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GROWTH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modern agency scales expertise through better systems and workflows rather than replacing expertise with technology.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Assess how modern your recruitment operating model really is.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Ready to take the next step?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97280"/>
            <a:ext cx="8229600" cy="4389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60" b="0">
                <a:solidFill>
                  <a:srgbClr val="B9C2D3"/>
                </a:solidFill>
                <a:latin typeface="Inter"/>
              </a:rPr>
              <a:t>Review the workflows, CRM practices, data and technology currently supporting your team, then identify the practical changes required to improve capacity and delivery.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OPERATIONS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OPERATIONS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Review workflow maturity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172968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19272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SYSTEMS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9272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SYSTEMS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9272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Assess CRM and data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25896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200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ROADMAP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ROADMAP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Prioritise modernisation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0040" y="3127248"/>
            <a:ext cx="8503920" cy="114300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30352" y="3364992"/>
            <a:ext cx="18288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WHAT YOU’LL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3630168"/>
            <a:ext cx="493776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1">
                <a:solidFill>
                  <a:srgbClr val="F7F9FC"/>
                </a:solidFill>
                <a:latin typeface="Montserrat"/>
              </a:rPr>
              <a:t>Book Your Free Modern Agency Review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968496"/>
            <a:ext cx="5120640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80" b="0">
                <a:solidFill>
                  <a:srgbClr val="B9C2D3"/>
                </a:solidFill>
                <a:latin typeface="Inter"/>
              </a:rPr>
              <a:t>No sales pressure  •  Practical recommendations  •  Clear next steps</a:t>
            </a:r>
          </a:p>
        </p:txBody>
      </p:sp>
      <p:sp>
        <p:nvSpPr>
          <p:cNvPr id="24" name="Rounded Rectangle 23">
            <a:hlinkClick r:id="rId2"/>
          </p:cNvPr>
          <p:cNvSpPr/>
          <p:nvPr/>
        </p:nvSpPr>
        <p:spPr>
          <a:xfrm>
            <a:off x="6629400" y="3456432"/>
            <a:ext cx="1737360" cy="530352"/>
          </a:xfrm>
          <a:prstGeom prst="roundRect">
            <a:avLst>
              <a:gd name="adj" fmla="val 8000"/>
            </a:avLst>
          </a:prstGeom>
          <a:solidFill>
            <a:srgbClr val="0785B7"/>
          </a:solidFill>
          <a:ln>
            <a:solidFill>
              <a:srgbClr val="0785B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3648456"/>
            <a:ext cx="17373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BOOK YOUR FREE CALL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most useful first step is a focused review of the operational problem, its impact and the practical route to improvement.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Modern Recruitment Agency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