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consulting.theraeburngroup.com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ight Triangle 1"/>
          <p:cNvSpPr/>
          <p:nvPr/>
        </p:nvSpPr>
        <p:spPr>
          <a:xfrm rot="10800000">
            <a:off x="7040880" y="-18288"/>
            <a:ext cx="2112264" cy="2075688"/>
          </a:xfrm>
          <a:prstGeom prst="rtTriangle">
            <a:avLst/>
          </a:prstGeom>
          <a:solidFill>
            <a:srgbClr val="0B45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76072" y="1353312"/>
            <a:ext cx="6812280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2700" b="1">
                <a:solidFill>
                  <a:srgbClr val="F7F9FC"/>
                </a:solidFill>
                <a:latin typeface="Montserrat"/>
              </a:rPr>
              <a:t>Scaling a Recruitment Agency
Without Increasing Headcount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5216" y="3127248"/>
            <a:ext cx="7726679" cy="5669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300" b="0">
                <a:solidFill>
                  <a:srgbClr val="00CBEA"/>
                </a:solidFill>
                <a:latin typeface="Inter"/>
              </a:rPr>
              <a:t>A practical framework for creating recruiter capacity, improving throughput and growing revenue from the team you already have.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76072" y="4142232"/>
            <a:ext cx="3072384" cy="69494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68096" y="4306824"/>
            <a:ext cx="1463040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50" b="0">
                <a:solidFill>
                  <a:srgbClr val="98A5BD"/>
                </a:solidFill>
                <a:latin typeface="Inter"/>
              </a:rPr>
              <a:t>Presented by: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8096" y="4517136"/>
            <a:ext cx="22402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100" b="1">
                <a:solidFill>
                  <a:srgbClr val="00CBEA"/>
                </a:solidFill>
                <a:latin typeface="Montserrat"/>
              </a:rPr>
              <a:t>Raeburn Consulting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12280" y="4361688"/>
            <a:ext cx="1783080" cy="16459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950" b="1">
                <a:solidFill>
                  <a:srgbClr val="F7F9FC"/>
                </a:solidFill>
                <a:latin typeface="Montserrat"/>
              </a:rPr>
              <a:t>Raeburn Consulting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4590288"/>
            <a:ext cx="310896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98A5BD"/>
                </a:solidFill>
                <a:latin typeface="Inter"/>
              </a:rPr>
              <a:t>AI Automation &amp; Recruitment Operations Consulting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Growth becomes expensive when output depends directly on headcount.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Growth Challenges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Linear Cost Growth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Every increase in delivery capacity requires more salaries, management and infrastructure.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54296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800600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600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Margin Compression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New hires take time to ramp while fixed costs rise immediately.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0040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Inconsistent Execution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Rapid expansion can magnify weak processes and uneven CRM adoption.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54296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800600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600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Management Load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More consultants create additional coaching, reporting and coordination demand.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Before adding headcount, agencies should establish whether existing capacity is being lost to avoidable operational friction.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Recruiter capacity leaks across the entire workflow.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Capacity Constraints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Manual Screening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High application volumes consume time before consultants reach qualified talent.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9544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355848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55848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CRM Administration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5848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Duplicate entry, note capture and status maintenance reduce selling time.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9048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45352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45352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Scheduling Friction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5352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Calendar coordination delays interviews and creates repeated communication.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0040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Follow-Up Gaps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Manual reminders make candidate and client progression inconsistent.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9544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355848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55848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Reporting Burden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5848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Managers spend time compiling information instead of improving performance.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099048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245352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245352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Context Switching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45352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Disconnected tools force recruiters to repeatedly move and reconcile information.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Small inefficiencies compound across every recruiter, vacancy and working week.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Automation creates capacity where work is frequent and predictable.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Automation Opportunities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AI-Assisted Screening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Summarise and prioritise applications for faster recruiter review.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9544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3355848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55848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Automated Scheduling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5848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Use integrated availability and reminders to remove coordination delays.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099048" y="1143000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45352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45352" y="1536192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CRM Workflows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45352" y="1847088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Trigger tasks, updates and communications from defined stage changes.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0040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Candidate Nurture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6344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Maintain relevant contact with passive and active talent at scale.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9544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3355848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55848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Data Capture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5848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Sync notes and essential information into the CRM with less manual entry.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099048" y="2894076"/>
            <a:ext cx="2724912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245352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245352" y="3287268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Live Reporting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45352" y="3598164"/>
            <a:ext cx="2432304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Replace recurring spreadsheet compilation with operational dashboards.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The objective is to remove low-value work while preserving recruiter control of decisions and relationships.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Workflow optimisation converts saved time into business performance.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Workflow Optimisation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Map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Document the real process, including workarounds and duplicated actions.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VISIBILITY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1933041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042769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189073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89073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Remove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89073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Eliminate unnecessary steps, approvals and repeated data entry.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89073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SIMPLICITY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3655771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765499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911803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11803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Standardise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11803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Define consistent stages, ownership and service expectations.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11803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CONTROL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5378500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488228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634532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34532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Automate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34532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Apply technology to stable, measurable workflow components.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34532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CAPACITY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7101230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7210958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57262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57262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Optimise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57262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Track adoption, exceptions and conversion to improve continuously.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57262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SCALE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Automation applied to a poor process makes the poor process faster; simplify and standardise before scaling.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Illustrative capacity gains can materially change agency economics.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Case Examples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2724912" cy="3337560"/>
          </a:xfrm>
          <a:prstGeom prst="roundRect">
            <a:avLst>
              <a:gd name="adj" fmla="val 8000"/>
            </a:avLst>
          </a:prstGeom>
          <a:solidFill>
            <a:srgbClr val="1B294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271016"/>
            <a:ext cx="2432304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ILLUSTRATIVE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472184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10-Person Team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783080"/>
            <a:ext cx="2432304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500" b="1">
                <a:solidFill>
                  <a:srgbClr val="00CBEA"/>
                </a:solidFill>
                <a:latin typeface="Montserrat"/>
              </a:rPr>
              <a:t>150+ HRS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176272"/>
            <a:ext cx="2432304" cy="21671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At 15+ hours saved per recruiter per week, a 10-person team could create 150+ hours of additional capacity.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09544" y="1143000"/>
            <a:ext cx="2724912" cy="333756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55848" y="1271016"/>
            <a:ext cx="2432304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DIRECTIONAL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55848" y="1472184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Faster Shortlisting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55848" y="1783080"/>
            <a:ext cx="2432304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500" b="1">
                <a:solidFill>
                  <a:srgbClr val="00CBEA"/>
                </a:solidFill>
                <a:latin typeface="Montserrat"/>
              </a:rPr>
              <a:t>FASTER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55848" y="2176272"/>
            <a:ext cx="2432304" cy="21671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Reducing screening and coordination delays can improve candidate speed and client responsiveness.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099048" y="1143000"/>
            <a:ext cx="2724912" cy="3337560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45352" y="1271016"/>
            <a:ext cx="2432304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OPPORTUNITY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45352" y="1472184"/>
            <a:ext cx="2432304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Database Activation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45352" y="1783080"/>
            <a:ext cx="2432304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500" b="1">
                <a:solidFill>
                  <a:srgbClr val="00CBEA"/>
                </a:solidFill>
                <a:latin typeface="Montserrat"/>
              </a:rPr>
              <a:t>LOWER CAC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45352" y="2176272"/>
            <a:ext cx="2432304" cy="21671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Rediscovery and structured follow-up can generate value from candidates already acquired.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Examples are directional. Actual outcomes depend on current workflows, technology, data quality and team adoption.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Track whether reclaimed capacity converts into measurable growth.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Measures That Matter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7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466344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Capacity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Administrative hours per recruiter and time returned to revenue activity.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54296" y="1143000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800600" y="1298448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00600" y="1536192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Velocity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1847088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Time to shortlist, interview scheduling speed and vacancy cycle time.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20040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66344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6344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Conversion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Candidate response, interview progression, fill rate and placement output.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54296" y="2894076"/>
            <a:ext cx="4169664" cy="1586484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800600" y="3049524"/>
            <a:ext cx="164592" cy="164592"/>
          </a:xfrm>
          <a:prstGeom prst="ellipse">
            <a:avLst/>
          </a:prstGeom>
          <a:noFill/>
          <a:ln w="13970"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00600" y="3287268"/>
            <a:ext cx="387705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Quality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3598164"/>
            <a:ext cx="3877056" cy="745235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CRM completion, duplicate rate, workflow compliance and client experience.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Time saved is only valuable when the operating model redirects it towards higher-value activity.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A phased roadmap reduces risk and creates evidence early.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Roadmap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Baseline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Quantify time loss, process delays and current team capacity.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WEEK 1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1933041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042769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189073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89073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Prioritise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89073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Select the few opportunities with the strongest value and feasibility.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89073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WEEK 1–2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3655771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765499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911803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11803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11803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Implement focused workflow improvements with a defined user group.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11803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WEEK 2–4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5378500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488228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634532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34532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Measure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34532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Compare capacity, speed, quality and conversion against baseline.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34532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MONTH 2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7101230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7210958" y="1234440"/>
            <a:ext cx="1613001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57262" y="1362456"/>
            <a:ext cx="1320393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57262" y="1563624"/>
            <a:ext cx="1320393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Scale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57262" y="1874519"/>
            <a:ext cx="1320393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Extend proven workflows, training and management measures.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57262" y="3977639"/>
            <a:ext cx="1320393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MONTH 3+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The best first project is narrow enough to control and important enough to produce visible business value.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Create growth capacity before adding fixed cost.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Ready to take the next step?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0040" y="1097280"/>
            <a:ext cx="8229600" cy="43891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760" b="0">
                <a:solidFill>
                  <a:srgbClr val="B9C2D3"/>
                </a:solidFill>
                <a:latin typeface="Inter"/>
              </a:rPr>
              <a:t>A free operational review can identify where your current team is losing time and which workflow improvements could support greater output without immediate recruitment.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20040" y="1755648"/>
            <a:ext cx="2688336" cy="107899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6344" y="1883664"/>
            <a:ext cx="2395728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CAPACITY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2084831"/>
            <a:ext cx="2395728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CAPACITY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2395727"/>
            <a:ext cx="2395728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Quantify time loss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172968" y="1755648"/>
            <a:ext cx="2688336" cy="107899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19272" y="1883664"/>
            <a:ext cx="2395728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OPPORTUNITY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19272" y="2084831"/>
            <a:ext cx="2395728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OPPORTUNITY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9272" y="2395727"/>
            <a:ext cx="2395728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Prioritise improvements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025896" y="1755648"/>
            <a:ext cx="2688336" cy="107899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72200" y="1883664"/>
            <a:ext cx="2395728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ACTION PLAN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72200" y="2084831"/>
            <a:ext cx="2395728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ACTION PLAN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72200" y="2395727"/>
            <a:ext cx="2395728" cy="3017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Define the first 30 days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20040" y="3127248"/>
            <a:ext cx="8503920" cy="114300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30352" y="3364992"/>
            <a:ext cx="1828800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WHAT YOU’LL RECEIVE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3630168"/>
            <a:ext cx="4937760" cy="21945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200" b="1">
                <a:solidFill>
                  <a:srgbClr val="F7F9FC"/>
                </a:solidFill>
                <a:latin typeface="Montserrat"/>
              </a:rPr>
              <a:t>Book Your Free Capacity Review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" y="3968496"/>
            <a:ext cx="5120640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80" b="0">
                <a:solidFill>
                  <a:srgbClr val="B9C2D3"/>
                </a:solidFill>
                <a:latin typeface="Inter"/>
              </a:rPr>
              <a:t>No sales pressure  •  Practical recommendations  •  Clear next steps</a:t>
            </a:r>
          </a:p>
        </p:txBody>
      </p:sp>
      <p:sp>
        <p:nvSpPr>
          <p:cNvPr id="24" name="Rounded Rectangle 23">
            <a:hlinkClick r:id="rId2"/>
          </p:cNvPr>
          <p:cNvSpPr/>
          <p:nvPr/>
        </p:nvSpPr>
        <p:spPr>
          <a:xfrm>
            <a:off x="6629400" y="3456432"/>
            <a:ext cx="1737360" cy="530352"/>
          </a:xfrm>
          <a:prstGeom prst="roundRect">
            <a:avLst>
              <a:gd name="adj" fmla="val 8000"/>
            </a:avLst>
          </a:prstGeom>
          <a:solidFill>
            <a:srgbClr val="0785B7"/>
          </a:solidFill>
          <a:ln>
            <a:solidFill>
              <a:srgbClr val="0785B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29400" y="3648456"/>
            <a:ext cx="1737360" cy="10972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3000"/>
              </a:lnSpc>
              <a:spcAft>
                <a:spcPts val="0"/>
              </a:spcAft>
            </a:pPr>
            <a:r>
              <a:rPr sz="620" b="1">
                <a:solidFill>
                  <a:srgbClr val="F7F9FC"/>
                </a:solidFill>
                <a:latin typeface="Montserrat"/>
              </a:rPr>
              <a:t>BOOK YOUR FREE CALL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The most useful first step is a focused review of the operational problem, its impact and the practical route to improvement.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Scaling a Recruitment Agency Without Increasing Headcount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