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How healthy is your recruitment CRM?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CRM Health Check Scorecard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078992"/>
            <a:ext cx="82296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50" b="0">
                <a:solidFill>
                  <a:srgbClr val="B9C2D3"/>
                </a:solidFill>
                <a:latin typeface="Inter"/>
              </a:rPr>
              <a:t>Score each category from 1 (weak) to 5 (strong), then total the result out of 25.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0040" y="1481328"/>
            <a:ext cx="8503920" cy="4572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1600200"/>
            <a:ext cx="13258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70" b="1">
                <a:solidFill>
                  <a:srgbClr val="00CBEA"/>
                </a:solidFill>
                <a:latin typeface="Inter"/>
              </a:rPr>
              <a:t>DATA QUALITY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74519" y="1591056"/>
            <a:ext cx="516636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Records are accurate, complete, current and protected from duplication.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69480" y="1609344"/>
            <a:ext cx="123444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750" b="1">
                <a:solidFill>
                  <a:srgbClr val="F7F9FC"/>
                </a:solidFill>
                <a:latin typeface="Montserrat"/>
              </a:rPr>
              <a:t>1   2   3   4   5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0040" y="2048256"/>
            <a:ext cx="8503920" cy="4572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2167128"/>
            <a:ext cx="13258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70" b="1">
                <a:solidFill>
                  <a:srgbClr val="00CBEA"/>
                </a:solidFill>
                <a:latin typeface="Inter"/>
              </a:rPr>
              <a:t>USER ADOPTION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74519" y="2157984"/>
            <a:ext cx="516636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Consultants follow the agreed process without relying on external workarounds.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69480" y="2176272"/>
            <a:ext cx="123444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750" b="1">
                <a:solidFill>
                  <a:srgbClr val="F7F9FC"/>
                </a:solidFill>
                <a:latin typeface="Montserrat"/>
              </a:rPr>
              <a:t>1   2   3   4   5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20040" y="2615184"/>
            <a:ext cx="8503920" cy="4572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2920" y="2734056"/>
            <a:ext cx="13258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70" b="1">
                <a:solidFill>
                  <a:srgbClr val="00CBEA"/>
                </a:solidFill>
                <a:latin typeface="Inter"/>
              </a:rPr>
              <a:t>WORKFLOW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74519" y="2724912"/>
            <a:ext cx="516636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Stages, tasks and triggers consistently support recruitment delivery.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69480" y="2743200"/>
            <a:ext cx="123444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750" b="1">
                <a:solidFill>
                  <a:srgbClr val="F7F9FC"/>
                </a:solidFill>
                <a:latin typeface="Montserrat"/>
              </a:rPr>
              <a:t>1   2   3   4   5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20040" y="3182112"/>
            <a:ext cx="8503920" cy="4572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3300984"/>
            <a:ext cx="13258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70" b="1">
                <a:solidFill>
                  <a:srgbClr val="00CBEA"/>
                </a:solidFill>
                <a:latin typeface="Inter"/>
              </a:rPr>
              <a:t>REPORTING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74519" y="3291840"/>
            <a:ext cx="516636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Leaders trust the data and can access live operational insight.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69480" y="3310128"/>
            <a:ext cx="123444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750" b="1">
                <a:solidFill>
                  <a:srgbClr val="F7F9FC"/>
                </a:solidFill>
                <a:latin typeface="Montserrat"/>
              </a:rPr>
              <a:t>1   2   3   4   5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20040" y="3749039"/>
            <a:ext cx="8503920" cy="4572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" y="3867911"/>
            <a:ext cx="13258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70" b="1">
                <a:solidFill>
                  <a:srgbClr val="00CBEA"/>
                </a:solidFill>
                <a:latin typeface="Inter"/>
              </a:rPr>
              <a:t>DATABASE VALUE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74519" y="3858768"/>
            <a:ext cx="516636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Search, rediscovery and nurture create value from existing records.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69480" y="3877055"/>
            <a:ext cx="123444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750" b="1">
                <a:solidFill>
                  <a:srgbClr val="F7F9FC"/>
                </a:solidFill>
                <a:latin typeface="Montserrat"/>
              </a:rPr>
              <a:t>1   2   3   4   5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20040" y="4462272"/>
            <a:ext cx="8503920" cy="292608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02920" y="4558284"/>
            <a:ext cx="8138160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610" b="1">
                <a:solidFill>
                  <a:srgbClr val="F7F9FC"/>
                </a:solidFill>
                <a:latin typeface="Montserrat"/>
              </a:rPr>
              <a:t>5–12: Critical  •  13–19: Improvement required  •  20–25: Healthy, continue optimising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CRM Health Check Scorecard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