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The first 15 days establish evidence and remove obvious friction.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30-Day Recruitment Efficiency Improvement Plan | Days 1–15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234440"/>
            <a:ext cx="2043684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66344" y="1362456"/>
            <a:ext cx="1751076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6344" y="1563624"/>
            <a:ext cx="175107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Audit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874519"/>
            <a:ext cx="1751076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Map workflows, systems, workloads and recurring administrative tasks.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" y="3977639"/>
            <a:ext cx="1751076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DAYS 1–3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2363724" y="2743200"/>
            <a:ext cx="109728" cy="0"/>
          </a:xfrm>
          <a:prstGeom prst="line">
            <a:avLst/>
          </a:prstGeom>
          <a:ln w="12700">
            <a:solidFill>
              <a:srgbClr val="00CB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473452" y="1234440"/>
            <a:ext cx="2043684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619756" y="1362456"/>
            <a:ext cx="1751076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19756" y="1563624"/>
            <a:ext cx="175107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Baseline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19756" y="1874519"/>
            <a:ext cx="1751076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Measure time loss, process speed, CRM quality and reporting effort.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19756" y="3977639"/>
            <a:ext cx="1751076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DAYS 4–5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4517136" y="2743200"/>
            <a:ext cx="109728" cy="0"/>
          </a:xfrm>
          <a:prstGeom prst="line">
            <a:avLst/>
          </a:prstGeom>
          <a:ln w="12700">
            <a:solidFill>
              <a:srgbClr val="00CB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4626864" y="1234440"/>
            <a:ext cx="2043684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773168" y="1362456"/>
            <a:ext cx="1751076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73168" y="1563624"/>
            <a:ext cx="175107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Simplify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73168" y="1874519"/>
            <a:ext cx="1751076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Remove duplicated steps and clarify ownership across key workflows.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73168" y="3977639"/>
            <a:ext cx="1751076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DAYS 6–10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6670548" y="2743200"/>
            <a:ext cx="109728" cy="0"/>
          </a:xfrm>
          <a:prstGeom prst="line">
            <a:avLst/>
          </a:prstGeom>
          <a:ln w="12700">
            <a:solidFill>
              <a:srgbClr val="00CB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6780276" y="1234440"/>
            <a:ext cx="2043684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926580" y="1362456"/>
            <a:ext cx="1751076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926580" y="1563624"/>
            <a:ext cx="175107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Standardise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26580" y="1874519"/>
            <a:ext cx="1751076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Define stages, fields, hand-offs and service expectations.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926580" y="3977639"/>
            <a:ext cx="1751076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DAYS 11–15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Prioritise changes that are easy to adopt, measurable and directly connected to recruiter capacity or delivery speed.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10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28600"/>
            <a:ext cx="8458200" cy="4754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1750" b="1">
                <a:solidFill>
                  <a:srgbClr val="F7F9FC"/>
                </a:solidFill>
                <a:latin typeface="Montserrat"/>
              </a:rPr>
              <a:t>The second 15 days implement, measure and prepare to scale.</a:t>
            </a:r>
          </a:p>
        </p:txBody>
      </p:sp>
      <p:sp>
        <p:nvSpPr>
          <p:cNvPr id="3" name="Rectangle 2"/>
          <p:cNvSpPr/>
          <p:nvPr/>
        </p:nvSpPr>
        <p:spPr>
          <a:xfrm>
            <a:off x="320040" y="713232"/>
            <a:ext cx="201168" cy="22860"/>
          </a:xfrm>
          <a:prstGeom prst="rect">
            <a:avLst/>
          </a:prstGeom>
          <a:solidFill>
            <a:srgbClr val="00CBEA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20040" y="804672"/>
            <a:ext cx="8321040" cy="182880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40" b="0">
                <a:solidFill>
                  <a:srgbClr val="B9C2D3"/>
                </a:solidFill>
                <a:latin typeface="Inter"/>
              </a:rPr>
              <a:t>Days 16–30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" y="4965192"/>
            <a:ext cx="548640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Raeburn Consulting  |  AI Automation &amp; Recruitment Operations Consulting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49640" y="4956048"/>
            <a:ext cx="274320" cy="7315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r">
              <a:lnSpc>
                <a:spcPct val="103000"/>
              </a:lnSpc>
              <a:spcAft>
                <a:spcPts val="0"/>
              </a:spcAft>
            </a:pPr>
            <a:r>
              <a:rPr sz="400" b="0">
                <a:solidFill>
                  <a:srgbClr val="74809A"/>
                </a:solidFill>
                <a:latin typeface="Inter"/>
              </a:rPr>
              <a:t>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0040" y="1234440"/>
            <a:ext cx="2043684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66344" y="1362456"/>
            <a:ext cx="1751076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6344" y="1563624"/>
            <a:ext cx="175107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Automate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6344" y="1874519"/>
            <a:ext cx="1751076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Introduce focused scheduling, follow-up, CRM or reporting workflows.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6344" y="3977639"/>
            <a:ext cx="1751076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DAYS 16–20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2363724" y="2743200"/>
            <a:ext cx="109728" cy="0"/>
          </a:xfrm>
          <a:prstGeom prst="line">
            <a:avLst/>
          </a:prstGeom>
          <a:ln w="12700">
            <a:solidFill>
              <a:srgbClr val="00CB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473452" y="1234440"/>
            <a:ext cx="2043684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619756" y="1362456"/>
            <a:ext cx="1751076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19756" y="1563624"/>
            <a:ext cx="175107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Train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619756" y="1874519"/>
            <a:ext cx="1751076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Give users clear guidance, ownership and a route for exceptions.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19756" y="3977639"/>
            <a:ext cx="1751076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DAYS 21–23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4517136" y="2743200"/>
            <a:ext cx="109728" cy="0"/>
          </a:xfrm>
          <a:prstGeom prst="line">
            <a:avLst/>
          </a:prstGeom>
          <a:ln w="12700">
            <a:solidFill>
              <a:srgbClr val="00CB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4626864" y="1234440"/>
            <a:ext cx="2043684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773168" y="1362456"/>
            <a:ext cx="1751076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773168" y="1563624"/>
            <a:ext cx="175107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Measure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73168" y="1874519"/>
            <a:ext cx="1751076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Compare time, speed, quality and adoption with the initial baseline.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73168" y="3977639"/>
            <a:ext cx="1751076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DAYS 24–27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6670548" y="2743200"/>
            <a:ext cx="109728" cy="0"/>
          </a:xfrm>
          <a:prstGeom prst="line">
            <a:avLst/>
          </a:prstGeom>
          <a:ln w="12700">
            <a:solidFill>
              <a:srgbClr val="00CBE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6780276" y="1234440"/>
            <a:ext cx="2043684" cy="3090672"/>
          </a:xfrm>
          <a:prstGeom prst="roundRect">
            <a:avLst>
              <a:gd name="adj" fmla="val 8000"/>
            </a:avLst>
          </a:prstGeom>
          <a:solidFill>
            <a:srgbClr val="17213F"/>
          </a:solidFill>
          <a:ln>
            <a:solidFill>
              <a:srgbClr val="17213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926580" y="1362456"/>
            <a:ext cx="1751076" cy="11887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50" b="1">
                <a:solidFill>
                  <a:srgbClr val="00CBEA"/>
                </a:solidFill>
                <a:latin typeface="Inter"/>
              </a:rPr>
              <a:t>04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926580" y="1563624"/>
            <a:ext cx="1751076" cy="246888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819" b="1">
                <a:solidFill>
                  <a:srgbClr val="F7F9FC"/>
                </a:solidFill>
                <a:latin typeface="Montserrat"/>
              </a:rPr>
              <a:t>Roadmap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26580" y="1874519"/>
            <a:ext cx="1751076" cy="2313432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650" b="0">
                <a:solidFill>
                  <a:srgbClr val="B9C2D3"/>
                </a:solidFill>
                <a:latin typeface="Inter"/>
              </a:rPr>
              <a:t>Document results and prioritise the next 60–90 days of improvement.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926580" y="3977639"/>
            <a:ext cx="1751076" cy="128016"/>
          </a:xfrm>
          <a:prstGeom prst="rect">
            <a:avLst/>
          </a:prstGeom>
          <a:noFill/>
        </p:spPr>
        <p:txBody>
          <a:bodyPr wrap="none" lIns="0" rIns="0" tIns="0" bIns="0" anchor="t">
            <a:spAutoFit/>
          </a:bodyPr>
          <a:lstStyle/>
          <a:p>
            <a:pPr algn="l">
              <a:lnSpc>
                <a:spcPct val="103000"/>
              </a:lnSpc>
              <a:spcAft>
                <a:spcPts val="0"/>
              </a:spcAft>
            </a:pPr>
            <a:r>
              <a:rPr sz="520" b="1">
                <a:solidFill>
                  <a:srgbClr val="00CBEA"/>
                </a:solidFill>
                <a:latin typeface="Inter"/>
              </a:rPr>
              <a:t>DAYS 28–30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320040" y="4590288"/>
            <a:ext cx="8503920" cy="274320"/>
          </a:xfrm>
          <a:prstGeom prst="roundRect">
            <a:avLst>
              <a:gd name="adj" fmla="val 8000"/>
            </a:avLst>
          </a:prstGeom>
          <a:solidFill>
            <a:srgbClr val="121A36"/>
          </a:solidFill>
          <a:ln>
            <a:solidFill>
              <a:srgbClr val="00CB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75488" y="4677155"/>
            <a:ext cx="8183879" cy="9144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550" b="1">
                <a:solidFill>
                  <a:srgbClr val="00CBEA"/>
                </a:solidFill>
                <a:latin typeface="Inter"/>
              </a:rPr>
              <a:t>KEY TAKEAWAY:  </a:t>
            </a:r>
            <a:r>
              <a:rPr sz="550" b="0">
                <a:solidFill>
                  <a:srgbClr val="B9C2D3"/>
                </a:solidFill>
                <a:latin typeface="Inter"/>
              </a:rPr>
              <a:t>A 30-day plan should create visible operational evidence, not attempt to transform every system and process at once.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30-Day Recruitment Efficiency Improvement Plan</dc:title>
  <dc:subject/>
  <dc:creator>Raeburn Consulting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