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02920" y="502920"/>
            <a:ext cx="475488" cy="54864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960120"/>
            <a:ext cx="7772400" cy="22402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3000" b="1">
                <a:solidFill>
                  <a:srgbClr val="F7F9FC"/>
                </a:solidFill>
                <a:latin typeface="Montserrat"/>
              </a:rPr>
              <a:t>How AI Can Save Recruiters
15+ Hours Per Week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21207" y="3429000"/>
            <a:ext cx="7132320" cy="5029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100" b="0">
                <a:solidFill>
                  <a:srgbClr val="00CBEA"/>
                </a:solidFill>
                <a:latin typeface="Inter"/>
              </a:rPr>
              <a:t>Directional examples of where practical assistance and automation can release capacity.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1207" y="4498848"/>
            <a:ext cx="274320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700" b="1">
                <a:solidFill>
                  <a:srgbClr val="B9C2D3"/>
                </a:solidFill>
                <a:latin typeface="Montserrat"/>
              </a:rPr>
              <a:t>RAEBURN CONSULTING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0" y="4480560"/>
            <a:ext cx="109728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3000"/>
              </a:lnSpc>
              <a:spcAft>
                <a:spcPts val="0"/>
              </a:spcAft>
            </a:pPr>
            <a:r>
              <a:rPr sz="800" b="1">
                <a:solidFill>
                  <a:srgbClr val="00CBEA"/>
                </a:solidFill>
                <a:latin typeface="Montserrat"/>
              </a:rPr>
              <a:t>Swipe →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502920"/>
            <a:ext cx="365760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700" b="1">
                <a:solidFill>
                  <a:srgbClr val="00CBEA"/>
                </a:solidFill>
                <a:latin typeface="Montserrat"/>
              </a:rPr>
              <a:t>SEARCH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2920" y="1078992"/>
            <a:ext cx="7955279" cy="1325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2700" b="1">
                <a:solidFill>
                  <a:srgbClr val="F7F9FC"/>
                </a:solidFill>
                <a:latin typeface="Montserrat"/>
              </a:rPr>
              <a:t>Find relevant candidates faster.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02920" y="2743200"/>
            <a:ext cx="8138160" cy="1051560"/>
          </a:xfrm>
          <a:prstGeom prst="roundRect">
            <a:avLst>
              <a:gd name="adj" fmla="val 8000"/>
            </a:avLst>
          </a:prstGeom>
          <a:solidFill>
            <a:srgbClr val="1B294A"/>
          </a:solidFill>
          <a:ln>
            <a:solidFill>
              <a:srgbClr val="1B29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58952" y="3026664"/>
            <a:ext cx="7589520" cy="5029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200" b="0">
                <a:solidFill>
                  <a:srgbClr val="B9C2D3"/>
                </a:solidFill>
                <a:latin typeface="Inter"/>
              </a:rPr>
              <a:t>Semantic search and rediscovery reduce time spent building new lists from scratch.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4617720"/>
            <a:ext cx="1097280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00" b="1">
                <a:solidFill>
                  <a:srgbClr val="74809A"/>
                </a:solidFill>
                <a:latin typeface="Montserrat"/>
              </a:rPr>
              <a:t>02 / 08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8000" y="4645152"/>
            <a:ext cx="1783080" cy="22860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502920"/>
            <a:ext cx="365760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700" b="1">
                <a:solidFill>
                  <a:srgbClr val="00CBEA"/>
                </a:solidFill>
                <a:latin typeface="Montserrat"/>
              </a:rPr>
              <a:t>SCREEN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2920" y="1078992"/>
            <a:ext cx="7955279" cy="1325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2700" b="1">
                <a:solidFill>
                  <a:srgbClr val="F7F9FC"/>
                </a:solidFill>
                <a:latin typeface="Montserrat"/>
              </a:rPr>
              <a:t>Summarise high application volumes.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02920" y="2743200"/>
            <a:ext cx="8138160" cy="1051560"/>
          </a:xfrm>
          <a:prstGeom prst="roundRect">
            <a:avLst>
              <a:gd name="adj" fmla="val 8000"/>
            </a:avLst>
          </a:prstGeom>
          <a:solidFill>
            <a:srgbClr val="1B294A"/>
          </a:solidFill>
          <a:ln>
            <a:solidFill>
              <a:srgbClr val="1B29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58952" y="3026664"/>
            <a:ext cx="7589520" cy="5029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200" b="0">
                <a:solidFill>
                  <a:srgbClr val="B9C2D3"/>
                </a:solidFill>
                <a:latin typeface="Inter"/>
              </a:rPr>
              <a:t>AI-assisted review helps recruiters prioritise where human assessment should begin.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4617720"/>
            <a:ext cx="1097280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00" b="1">
                <a:solidFill>
                  <a:srgbClr val="74809A"/>
                </a:solidFill>
                <a:latin typeface="Montserrat"/>
              </a:rPr>
              <a:t>03 / 08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8000" y="4645152"/>
            <a:ext cx="1783080" cy="22860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502920"/>
            <a:ext cx="365760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700" b="1">
                <a:solidFill>
                  <a:srgbClr val="00CBEA"/>
                </a:solidFill>
                <a:latin typeface="Montserrat"/>
              </a:rPr>
              <a:t>WRITE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2920" y="1078992"/>
            <a:ext cx="7955279" cy="1325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2700" b="1">
                <a:solidFill>
                  <a:srgbClr val="F7F9FC"/>
                </a:solidFill>
                <a:latin typeface="Montserrat"/>
              </a:rPr>
              <a:t>Draft routine recruitment content.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02920" y="2743200"/>
            <a:ext cx="8138160" cy="1051560"/>
          </a:xfrm>
          <a:prstGeom prst="roundRect">
            <a:avLst>
              <a:gd name="adj" fmla="val 8000"/>
            </a:avLst>
          </a:prstGeom>
          <a:solidFill>
            <a:srgbClr val="1B294A"/>
          </a:solidFill>
          <a:ln>
            <a:solidFill>
              <a:srgbClr val="1B29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58952" y="3026664"/>
            <a:ext cx="7589520" cy="5029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200" b="0">
                <a:solidFill>
                  <a:srgbClr val="B9C2D3"/>
                </a:solidFill>
                <a:latin typeface="Inter"/>
              </a:rPr>
              <a:t>Create first drafts of outreach, profiles, adverts and updates for recruiter review.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4617720"/>
            <a:ext cx="1097280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00" b="1">
                <a:solidFill>
                  <a:srgbClr val="74809A"/>
                </a:solidFill>
                <a:latin typeface="Montserrat"/>
              </a:rPr>
              <a:t>04 / 08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8000" y="4645152"/>
            <a:ext cx="1783080" cy="22860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502920"/>
            <a:ext cx="365760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700" b="1">
                <a:solidFill>
                  <a:srgbClr val="00CBEA"/>
                </a:solidFill>
                <a:latin typeface="Montserrat"/>
              </a:rPr>
              <a:t>CAPTURE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2920" y="1078992"/>
            <a:ext cx="7955279" cy="1325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2700" b="1">
                <a:solidFill>
                  <a:srgbClr val="F7F9FC"/>
                </a:solidFill>
                <a:latin typeface="Montserrat"/>
              </a:rPr>
              <a:t>Turn conversations into structured notes.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02920" y="2743200"/>
            <a:ext cx="8138160" cy="1051560"/>
          </a:xfrm>
          <a:prstGeom prst="roundRect">
            <a:avLst>
              <a:gd name="adj" fmla="val 8000"/>
            </a:avLst>
          </a:prstGeom>
          <a:solidFill>
            <a:srgbClr val="1B294A"/>
          </a:solidFill>
          <a:ln>
            <a:solidFill>
              <a:srgbClr val="1B29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58952" y="3026664"/>
            <a:ext cx="7589520" cy="5029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200" b="0">
                <a:solidFill>
                  <a:srgbClr val="B9C2D3"/>
                </a:solidFill>
                <a:latin typeface="Inter"/>
              </a:rPr>
              <a:t>Summarisation can reduce manual documentation and improve CRM completeness.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4617720"/>
            <a:ext cx="1097280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00" b="1">
                <a:solidFill>
                  <a:srgbClr val="74809A"/>
                </a:solidFill>
                <a:latin typeface="Montserrat"/>
              </a:rPr>
              <a:t>05 / 08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8000" y="4645152"/>
            <a:ext cx="1783080" cy="22860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502920"/>
            <a:ext cx="365760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700" b="1">
                <a:solidFill>
                  <a:srgbClr val="00CBEA"/>
                </a:solidFill>
                <a:latin typeface="Montserrat"/>
              </a:rPr>
              <a:t>COORDINATE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2920" y="1078992"/>
            <a:ext cx="7955279" cy="1325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2700" b="1">
                <a:solidFill>
                  <a:srgbClr val="F7F9FC"/>
                </a:solidFill>
                <a:latin typeface="Montserrat"/>
              </a:rPr>
              <a:t>Automate scheduling and reminders.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02920" y="2743200"/>
            <a:ext cx="8138160" cy="1051560"/>
          </a:xfrm>
          <a:prstGeom prst="roundRect">
            <a:avLst>
              <a:gd name="adj" fmla="val 8000"/>
            </a:avLst>
          </a:prstGeom>
          <a:solidFill>
            <a:srgbClr val="1B294A"/>
          </a:solidFill>
          <a:ln>
            <a:solidFill>
              <a:srgbClr val="1B29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58952" y="3026664"/>
            <a:ext cx="7589520" cy="5029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200" b="0">
                <a:solidFill>
                  <a:srgbClr val="B9C2D3"/>
                </a:solidFill>
                <a:latin typeface="Inter"/>
              </a:rPr>
              <a:t>Integrated workflows remove repeated calendar emails and routine confirmations.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4617720"/>
            <a:ext cx="1097280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00" b="1">
                <a:solidFill>
                  <a:srgbClr val="74809A"/>
                </a:solidFill>
                <a:latin typeface="Montserrat"/>
              </a:rPr>
              <a:t>06 / 08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8000" y="4645152"/>
            <a:ext cx="1783080" cy="22860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502920"/>
            <a:ext cx="365760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700" b="1">
                <a:solidFill>
                  <a:srgbClr val="00CBEA"/>
                </a:solidFill>
                <a:latin typeface="Montserrat"/>
              </a:rPr>
              <a:t>FOLLOW UP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2920" y="1078992"/>
            <a:ext cx="7955279" cy="1325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2700" b="1">
                <a:solidFill>
                  <a:srgbClr val="F7F9FC"/>
                </a:solidFill>
                <a:latin typeface="Montserrat"/>
              </a:rPr>
              <a:t>Trigger timely candidate communication.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02920" y="2743200"/>
            <a:ext cx="8138160" cy="1051560"/>
          </a:xfrm>
          <a:prstGeom prst="roundRect">
            <a:avLst>
              <a:gd name="adj" fmla="val 8000"/>
            </a:avLst>
          </a:prstGeom>
          <a:solidFill>
            <a:srgbClr val="1B294A"/>
          </a:solidFill>
          <a:ln>
            <a:solidFill>
              <a:srgbClr val="1B29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58952" y="3026664"/>
            <a:ext cx="7589520" cy="5029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200" b="0">
                <a:solidFill>
                  <a:srgbClr val="B9C2D3"/>
                </a:solidFill>
                <a:latin typeface="Inter"/>
              </a:rPr>
              <a:t>Defined rules protect response speed without replacing sensitive recruiter conversations.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4617720"/>
            <a:ext cx="1097280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00" b="1">
                <a:solidFill>
                  <a:srgbClr val="74809A"/>
                </a:solidFill>
                <a:latin typeface="Montserrat"/>
              </a:rPr>
              <a:t>07 / 08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8000" y="4645152"/>
            <a:ext cx="1783080" cy="22860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1024128"/>
            <a:ext cx="7955279" cy="11887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2800" b="1">
                <a:solidFill>
                  <a:srgbClr val="F7F9FC"/>
                </a:solidFill>
                <a:latin typeface="Montserrat"/>
              </a:rPr>
              <a:t>Saved time must be redirected to higher-value work.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21207" y="2487168"/>
            <a:ext cx="7543800" cy="5943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200" b="0">
                <a:solidFill>
                  <a:srgbClr val="00CBEA"/>
                </a:solidFill>
                <a:latin typeface="Inter"/>
              </a:rPr>
              <a:t>Measure the baseline, pilot one workflow and track whether capacity improves commercial outcomes.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21207" y="3456432"/>
            <a:ext cx="8001000" cy="658368"/>
          </a:xfrm>
          <a:prstGeom prst="roundRect">
            <a:avLst>
              <a:gd name="adj" fmla="val 8000"/>
            </a:avLst>
          </a:prstGeom>
          <a:solidFill>
            <a:srgbClr val="1B294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49808" y="3685032"/>
            <a:ext cx="7543800" cy="182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ctr">
              <a:lnSpc>
                <a:spcPct val="103000"/>
              </a:lnSpc>
              <a:spcAft>
                <a:spcPts val="0"/>
              </a:spcAft>
            </a:pPr>
            <a:r>
              <a:rPr sz="1000" b="1">
                <a:solidFill>
                  <a:srgbClr val="F7F9FC"/>
                </a:solidFill>
                <a:latin typeface="Montserrat"/>
              </a:rPr>
              <a:t>Book a free strategy call  •  consulting.theraeburngroup.com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21207" y="4645152"/>
            <a:ext cx="2743200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00" b="1">
                <a:solidFill>
                  <a:srgbClr val="B9C2D3"/>
                </a:solidFill>
                <a:latin typeface="Montserrat"/>
              </a:rPr>
              <a:t>RAEBURN CONSULTING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AI Can Save Recruiters 10+ Hours Per Week</dc:title>
  <dc:subject/>
  <dc:creator>Raeburn Consulting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